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</p:sldIdLst>
  <p:sldSz cy="5143500" cx="9144000"/>
  <p:notesSz cx="6858000" cy="9144000"/>
  <p:embeddedFontLst>
    <p:embeddedFont>
      <p:font typeface="Helvetica Neue"/>
      <p:regular r:id="rId162"/>
      <p:bold r:id="rId163"/>
      <p:italic r:id="rId164"/>
      <p:boldItalic r:id="rId1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font" Target="fonts/HelveticaNeue-boldItalic.fntdata"/><Relationship Id="rId69" Type="http://schemas.openxmlformats.org/officeDocument/2006/relationships/slide" Target="slides/slide65.xml"/><Relationship Id="rId164" Type="http://schemas.openxmlformats.org/officeDocument/2006/relationships/font" Target="fonts/HelveticaNeue-italic.fntdata"/><Relationship Id="rId163" Type="http://schemas.openxmlformats.org/officeDocument/2006/relationships/font" Target="fonts/HelveticaNeue-bold.fntdata"/><Relationship Id="rId162" Type="http://schemas.openxmlformats.org/officeDocument/2006/relationships/font" Target="fonts/HelveticaNeue-regular.fntdata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Shape 10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Shape 10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Shape 1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Shape 1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Shape 1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Shape 1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Shape 1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Shape 1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Shape 1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Shape 1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Shape 1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Shape 1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Shape 1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Shape 1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Shape 1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Shape 1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Shape 1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Shape 1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Shape 1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Shape 1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Shape 1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Shape 1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Shape 1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Shape 1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Shape 1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Shape 1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Shape 1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Shape 1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Shape 1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Shape 1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Shape 1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Shape 1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Shape 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8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8.gif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8.gif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4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56.xml.rels><?xml version="1.0" encoding="UTF-8" standalone="yes"?><Relationships xmlns="http://schemas.openxmlformats.org/package/2006/relationships"><Relationship Id="rId11" Type="http://schemas.openxmlformats.org/officeDocument/2006/relationships/hyperlink" Target="https://groovy-community.slack.com/messages/C2PDVRJ0Y/" TargetMode="External"/><Relationship Id="rId10" Type="http://schemas.openxmlformats.org/officeDocument/2006/relationships/hyperlink" Target="https://github.com/GPars/GPars/tree/master/src/test/groovy/groovyx/gpars/sample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43.png"/><Relationship Id="rId4" Type="http://schemas.openxmlformats.org/officeDocument/2006/relationships/hyperlink" Target="http://www.gpars.org/" TargetMode="External"/><Relationship Id="rId9" Type="http://schemas.openxmlformats.org/officeDocument/2006/relationships/hyperlink" Target="https://github.com/GPars/GPars" TargetMode="External"/><Relationship Id="rId5" Type="http://schemas.openxmlformats.org/officeDocument/2006/relationships/hyperlink" Target="http://www.gpars.org/webapp/guide/index.html" TargetMode="External"/><Relationship Id="rId6" Type="http://schemas.openxmlformats.org/officeDocument/2006/relationships/hyperlink" Target="https://www.youtube.com/watch?v=7AByMX76c_4" TargetMode="External"/><Relationship Id="rId7" Type="http://schemas.openxmlformats.org/officeDocument/2006/relationships/hyperlink" Target="https://www.infoq.com/presentations/gpars" TargetMode="External"/><Relationship Id="rId8" Type="http://schemas.openxmlformats.org/officeDocument/2006/relationships/hyperlink" Target="https://manning-content.s3.amazonaws.com/download/7/c7e285f-d8da-476e-b4b7-54edf3cdf3be/GroovyinA1_CH18.pdf" TargetMode="Externa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hyperlink" Target="https://goo.gl/Xu6tSH" TargetMode="External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8.png"/><Relationship Id="rId13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5" Type="http://schemas.openxmlformats.org/officeDocument/2006/relationships/image" Target="../media/image17.png"/><Relationship Id="rId1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8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8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61062" y="2518656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2902037" y="1313225"/>
            <a:ext cx="61809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1062" y="1253562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902037" y="1313225"/>
            <a:ext cx="61809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996" name="Shape 996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03" name="Shape 1003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15" name="Shape 1015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&lt;&lt;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id = 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053" name="Shape 1053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cxnSp>
        <p:nvCxnSpPr>
          <p:cNvPr id="1054" name="Shape 1054"/>
          <p:cNvCxnSpPr/>
          <p:nvPr/>
        </p:nvCxnSpPr>
        <p:spPr>
          <a:xfrm>
            <a:off x="3323175" y="2300100"/>
            <a:ext cx="268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5" name="Shape 1055"/>
          <p:cNvCxnSpPr/>
          <p:nvPr/>
        </p:nvCxnSpPr>
        <p:spPr>
          <a:xfrm rot="10800000">
            <a:off x="3323175" y="2857500"/>
            <a:ext cx="268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6" name="Shape 1056"/>
          <p:cNvSpPr txBox="1"/>
          <p:nvPr/>
        </p:nvSpPr>
        <p:spPr>
          <a:xfrm>
            <a:off x="4207225" y="20250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4207225" y="25752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/>
        </p:nvSpPr>
        <p:spPr>
          <a:xfrm>
            <a:off x="1590712" y="3423712"/>
            <a:ext cx="2913949" cy="1083025"/>
          </a:xfrm>
          <a:prstGeom prst="flowChartMagneticDrum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cxnSp>
        <p:nvCxnSpPr>
          <p:cNvPr id="1063" name="Shape 1063"/>
          <p:cNvCxnSpPr/>
          <p:nvPr/>
        </p:nvCxnSpPr>
        <p:spPr>
          <a:xfrm>
            <a:off x="2527249" y="1719773"/>
            <a:ext cx="0" cy="17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4" name="Shape 1064"/>
          <p:cNvSpPr/>
          <p:nvPr/>
        </p:nvSpPr>
        <p:spPr>
          <a:xfrm>
            <a:off x="2527249" y="2076437"/>
            <a:ext cx="2051399" cy="98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idGeneratorTask</a:t>
            </a:r>
          </a:p>
        </p:txBody>
      </p:sp>
      <p:sp>
        <p:nvSpPr>
          <p:cNvPr id="1065" name="Shape 1065"/>
          <p:cNvSpPr/>
          <p:nvPr/>
        </p:nvSpPr>
        <p:spPr>
          <a:xfrm>
            <a:off x="5501874" y="2076437"/>
            <a:ext cx="2051399" cy="98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keywordStoreTask</a:t>
            </a:r>
          </a:p>
        </p:txBody>
      </p:sp>
      <p:cxnSp>
        <p:nvCxnSpPr>
          <p:cNvPr id="1066" name="Shape 1066"/>
          <p:cNvCxnSpPr>
            <a:stCxn id="1067" idx="4"/>
            <a:endCxn id="1065" idx="0"/>
          </p:cNvCxnSpPr>
          <p:nvPr/>
        </p:nvCxnSpPr>
        <p:spPr>
          <a:xfrm>
            <a:off x="3051805" y="1020516"/>
            <a:ext cx="3475800" cy="10559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8" name="Shape 1068"/>
          <p:cNvCxnSpPr>
            <a:endCxn id="1065" idx="2"/>
          </p:cNvCxnSpPr>
          <p:nvPr/>
        </p:nvCxnSpPr>
        <p:spPr>
          <a:xfrm flipH="1" rot="10800000">
            <a:off x="4504674" y="3063737"/>
            <a:ext cx="2022900" cy="9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7" name="Shape 1067"/>
          <p:cNvSpPr/>
          <p:nvPr/>
        </p:nvSpPr>
        <p:spPr>
          <a:xfrm>
            <a:off x="2002705" y="324553"/>
            <a:ext cx="1049100" cy="1391924"/>
          </a:xfrm>
          <a:prstGeom prst="flowChartMagneticDisk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074" name="Shape 1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Shape 1075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cxnSp>
        <p:nvCxnSpPr>
          <p:cNvPr id="1081" name="Shape 1081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2" name="Shape 1082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083" name="Shape 1083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4" name="Shape 1084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91" name="Shape 1091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2" name="Shape 1092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  <p:cxnSp>
        <p:nvCxnSpPr>
          <p:cNvPr id="1093" name="Shape 1093"/>
          <p:cNvCxnSpPr/>
          <p:nvPr/>
        </p:nvCxnSpPr>
        <p:spPr>
          <a:xfrm rot="10800000">
            <a:off x="1333602" y="145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4" name="Shape 1094"/>
          <p:cNvSpPr txBox="1"/>
          <p:nvPr/>
        </p:nvSpPr>
        <p:spPr>
          <a:xfrm>
            <a:off x="1707402" y="1298275"/>
            <a:ext cx="2561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asynchronously</a:t>
            </a:r>
          </a:p>
        </p:txBody>
      </p:sp>
      <p:cxnSp>
        <p:nvCxnSpPr>
          <p:cNvPr id="1095" name="Shape 1095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6" name="Shape 1096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097" name="Shape 1097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8" name="Shape 1098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06" name="Shape 1106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7" name="Shape 1107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8" name="Shape 1108"/>
          <p:cNvSpPr txBox="1"/>
          <p:nvPr/>
        </p:nvSpPr>
        <p:spPr>
          <a:xfrm>
            <a:off x="3824005" y="2388275"/>
            <a:ext cx="232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bound</a:t>
            </a:r>
          </a:p>
        </p:txBody>
      </p:sp>
      <p:cxnSp>
        <p:nvCxnSpPr>
          <p:cNvPr id="1109" name="Shape 1109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0" name="Shape 1110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11" name="Shape 1111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2" name="Shape 1112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639150" y="2935126"/>
            <a:ext cx="7676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22" name="Shape 1122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3" name="Shape 1123"/>
          <p:cNvSpPr txBox="1"/>
          <p:nvPr/>
        </p:nvSpPr>
        <p:spPr>
          <a:xfrm>
            <a:off x="3824005" y="2388275"/>
            <a:ext cx="230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bound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>
            <a:off x="4875608" y="358073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5" name="Shape 1125"/>
          <p:cNvSpPr txBox="1"/>
          <p:nvPr/>
        </p:nvSpPr>
        <p:spPr>
          <a:xfrm>
            <a:off x="5249408" y="3425480"/>
            <a:ext cx="19472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</p:txBody>
      </p:sp>
      <p:cxnSp>
        <p:nvCxnSpPr>
          <p:cNvPr id="1126" name="Shape 1126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7" name="Shape 1127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8" name="Shape 1128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29" name="Shape 1129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0" name="Shape 1130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37" name="Shape 113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38" name="Shape 1138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39" name="Shape 1139"/>
          <p:cNvSpPr txBox="1"/>
          <p:nvPr/>
        </p:nvSpPr>
        <p:spPr>
          <a:xfrm>
            <a:off x="639150" y="2935125"/>
            <a:ext cx="76764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40" name="Shape 1140"/>
          <p:cNvSpPr txBox="1"/>
          <p:nvPr/>
        </p:nvSpPr>
        <p:spPr>
          <a:xfrm>
            <a:off x="5044697" y="14957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is not bound</a:t>
            </a:r>
          </a:p>
        </p:txBody>
      </p:sp>
      <p:cxnSp>
        <p:nvCxnSpPr>
          <p:cNvPr id="1141" name="Shape 1141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2" name="Shape 1142"/>
          <p:cNvSpPr txBox="1"/>
          <p:nvPr/>
        </p:nvSpPr>
        <p:spPr>
          <a:xfrm>
            <a:off x="3824005" y="2388275"/>
            <a:ext cx="194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id</a:t>
            </a:r>
          </a:p>
        </p:txBody>
      </p:sp>
      <p:cxnSp>
        <p:nvCxnSpPr>
          <p:cNvPr id="1143" name="Shape 1143"/>
          <p:cNvCxnSpPr/>
          <p:nvPr/>
        </p:nvCxnSpPr>
        <p:spPr>
          <a:xfrm rot="10800000">
            <a:off x="4670897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4" name="Shape 1144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5" name="Shape 1145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  <p:cxnSp>
        <p:nvCxnSpPr>
          <p:cNvPr id="1146" name="Shape 1146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7" name="Shape 1147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54" name="Shape 1154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keywordsService.extractKeywords()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 =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5037641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</a:p>
        </p:txBody>
      </p:sp>
      <p:cxnSp>
        <p:nvCxnSpPr>
          <p:cNvPr id="1157" name="Shape 1157"/>
          <p:cNvCxnSpPr/>
          <p:nvPr/>
        </p:nvCxnSpPr>
        <p:spPr>
          <a:xfrm rot="10800000">
            <a:off x="4663841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8" name="Shape 1158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9" name="Shape 1159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  <p:cxnSp>
        <p:nvCxnSpPr>
          <p:cNvPr id="1160" name="Shape 1160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1" name="Shape 1161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   List keywords = keywordsService.extractKeywords()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   keyword =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keyword = orderByPriority(keywordsService.extractKeywords())[0]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keyword = orderByPriority(keywordsService.extractKeywords())[0]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190" name="Shape 1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DataflowVariable&lt;Keyword&gt;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DataflowVariable&lt;Id&gt;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store(id.getVal(), keyword.getVal());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List&lt;Keyword&gt;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(orderByPriority(keywords).get(0));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01" name="Shape 1201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2" name="Shape 1202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  <p:cxnSp>
        <p:nvCxnSpPr>
          <p:cNvPr id="1203" name="Shape 1203"/>
          <p:cNvCxnSpPr/>
          <p:nvPr/>
        </p:nvCxnSpPr>
        <p:spPr>
          <a:xfrm rot="10800000">
            <a:off x="1333602" y="145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4" name="Shape 1204"/>
          <p:cNvSpPr txBox="1"/>
          <p:nvPr/>
        </p:nvSpPr>
        <p:spPr>
          <a:xfrm>
            <a:off x="1707402" y="1298275"/>
            <a:ext cx="2561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asynchronously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id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whenAllBound(keyword, id)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orderByPriority(keywords)[0]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0" name="Shape 1210"/>
          <p:cNvCxnSpPr/>
          <p:nvPr/>
        </p:nvCxnSpPr>
        <p:spPr>
          <a:xfrm rot="10800000">
            <a:off x="3422049" y="14676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1" name="Shape 1211"/>
          <p:cNvSpPr txBox="1"/>
          <p:nvPr/>
        </p:nvSpPr>
        <p:spPr>
          <a:xfrm>
            <a:off x="3795850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blocked until all mentioned variables are bound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keywords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orderByPriorityAsync(keywords)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orderByPriority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7" name="Shape 1237"/>
          <p:cNvSpPr txBox="1"/>
          <p:nvPr/>
        </p:nvSpPr>
        <p:spPr>
          <a:xfrm>
            <a:off x="2889975" y="984944"/>
            <a:ext cx="1653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it[0] }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4357502" y="984938"/>
            <a:ext cx="3608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&amp;store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.then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priorityOrderActor.&amp;sendAndPromise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then { it[0] } then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repositoryStoreActor.&amp;sendAndPromise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5743191" y="206740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until new value is bound</a:t>
            </a:r>
          </a:p>
        </p:txBody>
      </p:sp>
      <p:cxnSp>
        <p:nvCxnSpPr>
          <p:cNvPr id="1252" name="Shape 1252"/>
          <p:cNvCxnSpPr/>
          <p:nvPr/>
        </p:nvCxnSpPr>
        <p:spPr>
          <a:xfrm rot="10800000">
            <a:off x="5940766" y="1763900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3" name="Shape 1253"/>
          <p:cNvSpPr txBox="1"/>
          <p:nvPr/>
        </p:nvSpPr>
        <p:spPr>
          <a:xfrm>
            <a:off x="2388991" y="314392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new value</a:t>
            </a:r>
          </a:p>
        </p:txBody>
      </p:sp>
      <p:cxnSp>
        <p:nvCxnSpPr>
          <p:cNvPr id="1254" name="Shape 1254"/>
          <p:cNvCxnSpPr/>
          <p:nvPr/>
        </p:nvCxnSpPr>
        <p:spPr>
          <a:xfrm rot="10800000">
            <a:off x="2388991" y="3026775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/>
        </p:nvSpPr>
        <p:spPr>
          <a:xfrm>
            <a:off x="639225" y="2311400"/>
            <a:ext cx="85026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ithPool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allKeywords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allKeywords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.findAll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({!spamService.isSpam(it)})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keywords &lt;&lt;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keywords.val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61" name="Shape 1261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68" name="Shape 1268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69" name="Shape 1269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logService.debug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75" name="Shape 1275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keywordsBroadcast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76" name="Shape 1276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DataflowBroadcast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keywordsRepositoryChannel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keywordsLogChannel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</p:txBody>
      </p:sp>
      <p:sp>
        <p:nvSpPr>
          <p:cNvPr id="1277" name="Shape 1277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keywordsLogChannel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keywordsForStoring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keywordForStoring 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keywordsForLogging.wheneverBound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logService.debug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86" name="Shape 1286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keywordsWithId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id,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bindAllOutputValues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keywordsForId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keywordsForLogging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keywordsForLogging.wheneverBound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Shape 1301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id, keywordsWithId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keywordsWithId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639224" y="2304350"/>
            <a:ext cx="85026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fromWatsons, fromGoogle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 ])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fromOneOf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fromOneOf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bindOutput 0,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])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bindAllOutputValues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keywordsForId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keywordsForLogging ])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keywordsForLogging.wheneverBound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/>
          <p:nvPr/>
        </p:nvSpPr>
        <p:spPr>
          <a:xfrm>
            <a:off x="490362" y="687850"/>
            <a:ext cx="2913900" cy="108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</a:p>
        </p:txBody>
      </p:sp>
      <p:sp>
        <p:nvSpPr>
          <p:cNvPr id="1311" name="Shape 1311"/>
          <p:cNvSpPr/>
          <p:nvPr/>
        </p:nvSpPr>
        <p:spPr>
          <a:xfrm>
            <a:off x="3623012" y="687837"/>
            <a:ext cx="2913949" cy="1083025"/>
          </a:xfrm>
          <a:prstGeom prst="flowChartMagneticDrum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</a:p>
        </p:txBody>
      </p:sp>
      <p:sp>
        <p:nvSpPr>
          <p:cNvPr id="1312" name="Shape 1312"/>
          <p:cNvSpPr/>
          <p:nvPr/>
        </p:nvSpPr>
        <p:spPr>
          <a:xfrm>
            <a:off x="6755712" y="255687"/>
            <a:ext cx="1897924" cy="1947349"/>
          </a:xfrm>
          <a:prstGeom prst="flowChartMagneticDisk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DataflowBroadcast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6632225" y="2320175"/>
            <a:ext cx="22155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can be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bound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multiple times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attempt to read unbound value suspend execution until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 us bound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bound value can be read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once for each reader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3972250" y="2320175"/>
            <a:ext cx="22155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can be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bound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multiple times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attempt to read unbound value suspend execution until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 is bound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bound value can be read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once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839575" y="2320175"/>
            <a:ext cx="22155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can be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bound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once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attempt to read unbound value suspend execution until value is bound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bound value can be read </a:t>
            </a:r>
            <a:r>
              <a:rPr b="1"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multiple times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/>
          <p:nvPr/>
        </p:nvSpPr>
        <p:spPr>
          <a:xfrm>
            <a:off x="308612" y="1382762"/>
            <a:ext cx="2913900" cy="55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1" name="Shape 1321"/>
          <p:cNvSpPr txBox="1"/>
          <p:nvPr/>
        </p:nvSpPr>
        <p:spPr>
          <a:xfrm>
            <a:off x="6464562" y="3139262"/>
            <a:ext cx="2215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immediately, suspended when reach unbound value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657812" y="3015087"/>
            <a:ext cx="2215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when variable is bound</a:t>
            </a:r>
          </a:p>
        </p:txBody>
      </p:sp>
      <p:sp>
        <p:nvSpPr>
          <p:cNvPr id="1323" name="Shape 1323"/>
          <p:cNvSpPr/>
          <p:nvPr/>
        </p:nvSpPr>
        <p:spPr>
          <a:xfrm>
            <a:off x="308712" y="1950812"/>
            <a:ext cx="2913900" cy="51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whenBound</a:t>
            </a:r>
          </a:p>
        </p:txBody>
      </p:sp>
      <p:sp>
        <p:nvSpPr>
          <p:cNvPr id="1324" name="Shape 1324"/>
          <p:cNvSpPr/>
          <p:nvPr/>
        </p:nvSpPr>
        <p:spPr>
          <a:xfrm>
            <a:off x="3885787" y="1382625"/>
            <a:ext cx="2025000" cy="1083300"/>
          </a:xfrm>
          <a:prstGeom prst="triangle">
            <a:avLst>
              <a:gd fmla="val 4980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</a:t>
            </a:r>
          </a:p>
        </p:txBody>
      </p:sp>
      <p:cxnSp>
        <p:nvCxnSpPr>
          <p:cNvPr id="1325" name="Shape 1325"/>
          <p:cNvCxnSpPr>
            <a:endCxn id="1324" idx="0"/>
          </p:cNvCxnSpPr>
          <p:nvPr/>
        </p:nvCxnSpPr>
        <p:spPr>
          <a:xfrm>
            <a:off x="4891059" y="9842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26" name="Shape 1326"/>
          <p:cNvCxnSpPr/>
          <p:nvPr/>
        </p:nvCxnSpPr>
        <p:spPr>
          <a:xfrm>
            <a:off x="3885784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27" name="Shape 1327"/>
          <p:cNvCxnSpPr/>
          <p:nvPr/>
        </p:nvCxnSpPr>
        <p:spPr>
          <a:xfrm>
            <a:off x="4891059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28" name="Shape 1328"/>
          <p:cNvCxnSpPr/>
          <p:nvPr/>
        </p:nvCxnSpPr>
        <p:spPr>
          <a:xfrm>
            <a:off x="5896334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9" name="Shape 1329"/>
          <p:cNvSpPr txBox="1"/>
          <p:nvPr/>
        </p:nvSpPr>
        <p:spPr>
          <a:xfrm>
            <a:off x="3790537" y="3139262"/>
            <a:ext cx="22155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immediately produce several outputs exactly the same as input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30" name="Shape 1330"/>
          <p:cNvCxnSpPr/>
          <p:nvPr/>
        </p:nvCxnSpPr>
        <p:spPr>
          <a:xfrm>
            <a:off x="6746787" y="991237"/>
            <a:ext cx="0" cy="18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1" name="Shape 1331"/>
          <p:cNvSpPr/>
          <p:nvPr/>
        </p:nvSpPr>
        <p:spPr>
          <a:xfrm>
            <a:off x="6746787" y="1382637"/>
            <a:ext cx="2088600" cy="108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 txBox="1"/>
          <p:nvPr/>
        </p:nvSpPr>
        <p:spPr>
          <a:xfrm>
            <a:off x="1356325" y="3015103"/>
            <a:ext cx="2215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when all inputs are bound, bind outputs</a:t>
            </a:r>
          </a:p>
        </p:txBody>
      </p:sp>
      <p:sp>
        <p:nvSpPr>
          <p:cNvPr id="1337" name="Shape 1337"/>
          <p:cNvSpPr/>
          <p:nvPr/>
        </p:nvSpPr>
        <p:spPr>
          <a:xfrm>
            <a:off x="1007225" y="1382586"/>
            <a:ext cx="2913900" cy="108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</a:p>
        </p:txBody>
      </p:sp>
      <p:cxnSp>
        <p:nvCxnSpPr>
          <p:cNvPr id="1338" name="Shape 1338"/>
          <p:cNvCxnSpPr/>
          <p:nvPr/>
        </p:nvCxnSpPr>
        <p:spPr>
          <a:xfrm>
            <a:off x="1356334" y="9842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39" name="Shape 1339"/>
          <p:cNvCxnSpPr/>
          <p:nvPr/>
        </p:nvCxnSpPr>
        <p:spPr>
          <a:xfrm>
            <a:off x="3571833" y="9842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0" name="Shape 1340"/>
          <p:cNvCxnSpPr/>
          <p:nvPr/>
        </p:nvCxnSpPr>
        <p:spPr>
          <a:xfrm>
            <a:off x="2464084" y="9842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1" name="Shape 1341"/>
          <p:cNvCxnSpPr/>
          <p:nvPr/>
        </p:nvCxnSpPr>
        <p:spPr>
          <a:xfrm>
            <a:off x="1845884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2" name="Shape 1342"/>
          <p:cNvCxnSpPr/>
          <p:nvPr/>
        </p:nvCxnSpPr>
        <p:spPr>
          <a:xfrm>
            <a:off x="3049559" y="246592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43" name="Shape 1343"/>
          <p:cNvSpPr txBox="1"/>
          <p:nvPr/>
        </p:nvSpPr>
        <p:spPr>
          <a:xfrm>
            <a:off x="5565650" y="3015153"/>
            <a:ext cx="2215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when at least one input is bound, bind outputs</a:t>
            </a:r>
          </a:p>
        </p:txBody>
      </p:sp>
      <p:sp>
        <p:nvSpPr>
          <p:cNvPr id="1344" name="Shape 1344"/>
          <p:cNvSpPr/>
          <p:nvPr/>
        </p:nvSpPr>
        <p:spPr>
          <a:xfrm>
            <a:off x="5216550" y="1382636"/>
            <a:ext cx="2913900" cy="108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</a:p>
        </p:txBody>
      </p:sp>
      <p:cxnSp>
        <p:nvCxnSpPr>
          <p:cNvPr id="1345" name="Shape 1345"/>
          <p:cNvCxnSpPr>
            <a:endCxn id="1344" idx="0"/>
          </p:cNvCxnSpPr>
          <p:nvPr/>
        </p:nvCxnSpPr>
        <p:spPr>
          <a:xfrm>
            <a:off x="5565600" y="984236"/>
            <a:ext cx="11079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6" name="Shape 1346"/>
          <p:cNvCxnSpPr>
            <a:endCxn id="1344" idx="0"/>
          </p:cNvCxnSpPr>
          <p:nvPr/>
        </p:nvCxnSpPr>
        <p:spPr>
          <a:xfrm flipH="1">
            <a:off x="6673500" y="984236"/>
            <a:ext cx="11076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7" name="Shape 1347"/>
          <p:cNvCxnSpPr/>
          <p:nvPr/>
        </p:nvCxnSpPr>
        <p:spPr>
          <a:xfrm>
            <a:off x="6673409" y="98427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8" name="Shape 1348"/>
          <p:cNvCxnSpPr/>
          <p:nvPr/>
        </p:nvCxnSpPr>
        <p:spPr>
          <a:xfrm>
            <a:off x="6055209" y="246597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9" name="Shape 1349"/>
          <p:cNvCxnSpPr/>
          <p:nvPr/>
        </p:nvCxnSpPr>
        <p:spPr>
          <a:xfrm>
            <a:off x="7258884" y="2465975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/>
          <p:nvPr/>
        </p:nvSpPr>
        <p:spPr>
          <a:xfrm>
            <a:off x="2598837" y="752618"/>
            <a:ext cx="2913900" cy="55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</a:p>
        </p:txBody>
      </p:sp>
      <p:cxnSp>
        <p:nvCxnSpPr>
          <p:cNvPr id="1355" name="Shape 1355"/>
          <p:cNvCxnSpPr>
            <a:endCxn id="1354" idx="0"/>
          </p:cNvCxnSpPr>
          <p:nvPr/>
        </p:nvCxnSpPr>
        <p:spPr>
          <a:xfrm>
            <a:off x="2947887" y="354218"/>
            <a:ext cx="11079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56" name="Shape 1356"/>
          <p:cNvCxnSpPr>
            <a:endCxn id="1354" idx="0"/>
          </p:cNvCxnSpPr>
          <p:nvPr/>
        </p:nvCxnSpPr>
        <p:spPr>
          <a:xfrm flipH="1">
            <a:off x="4055787" y="354218"/>
            <a:ext cx="11076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57" name="Shape 1357"/>
          <p:cNvCxnSpPr/>
          <p:nvPr/>
        </p:nvCxnSpPr>
        <p:spPr>
          <a:xfrm>
            <a:off x="4054146" y="1306412"/>
            <a:ext cx="33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8" name="Shape 1358"/>
          <p:cNvSpPr txBox="1"/>
          <p:nvPr/>
        </p:nvSpPr>
        <p:spPr>
          <a:xfrm>
            <a:off x="1862562" y="258812"/>
            <a:ext cx="1383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fromWatsons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4755337" y="407012"/>
            <a:ext cx="1298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fromGoogle 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4055787" y="1359212"/>
            <a:ext cx="1107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</a:p>
        </p:txBody>
      </p:sp>
      <p:sp>
        <p:nvSpPr>
          <p:cNvPr id="1361" name="Shape 1361"/>
          <p:cNvSpPr/>
          <p:nvPr/>
        </p:nvSpPr>
        <p:spPr>
          <a:xfrm>
            <a:off x="3043287" y="1704812"/>
            <a:ext cx="2025000" cy="1083300"/>
          </a:xfrm>
          <a:prstGeom prst="triangle">
            <a:avLst>
              <a:gd fmla="val 4980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</a:t>
            </a:r>
          </a:p>
        </p:txBody>
      </p:sp>
      <p:cxnSp>
        <p:nvCxnSpPr>
          <p:cNvPr id="1362" name="Shape 1362"/>
          <p:cNvCxnSpPr>
            <a:stCxn id="1361" idx="2"/>
            <a:endCxn id="1363" idx="0"/>
          </p:cNvCxnSpPr>
          <p:nvPr/>
        </p:nvCxnSpPr>
        <p:spPr>
          <a:xfrm flipH="1">
            <a:off x="1650987" y="2788112"/>
            <a:ext cx="1392300" cy="9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64" name="Shape 1364"/>
          <p:cNvCxnSpPr>
            <a:endCxn id="1365" idx="1"/>
          </p:cNvCxnSpPr>
          <p:nvPr/>
        </p:nvCxnSpPr>
        <p:spPr>
          <a:xfrm>
            <a:off x="5053884" y="2788112"/>
            <a:ext cx="138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6" name="Shape 1366"/>
          <p:cNvSpPr txBox="1"/>
          <p:nvPr/>
        </p:nvSpPr>
        <p:spPr>
          <a:xfrm>
            <a:off x="713737" y="2880262"/>
            <a:ext cx="2025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keywordsForId</a:t>
            </a:r>
          </a:p>
        </p:txBody>
      </p:sp>
      <p:sp>
        <p:nvSpPr>
          <p:cNvPr id="1365" name="Shape 1365"/>
          <p:cNvSpPr/>
          <p:nvPr/>
        </p:nvSpPr>
        <p:spPr>
          <a:xfrm>
            <a:off x="6441684" y="2511212"/>
            <a:ext cx="2102700" cy="55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keywordsForLogging</a:t>
            </a:r>
          </a:p>
        </p:txBody>
      </p:sp>
      <p:sp>
        <p:nvSpPr>
          <p:cNvPr id="1367" name="Shape 1367"/>
          <p:cNvSpPr/>
          <p:nvPr/>
        </p:nvSpPr>
        <p:spPr>
          <a:xfrm>
            <a:off x="6441684" y="3065012"/>
            <a:ext cx="2102700" cy="51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whenBound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logService.debug it</a:t>
            </a:r>
          </a:p>
        </p:txBody>
      </p:sp>
      <p:sp>
        <p:nvSpPr>
          <p:cNvPr id="1363" name="Shape 1363"/>
          <p:cNvSpPr/>
          <p:nvPr/>
        </p:nvSpPr>
        <p:spPr>
          <a:xfrm>
            <a:off x="599612" y="3747837"/>
            <a:ext cx="2102700" cy="7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</p:txBody>
      </p:sp>
      <p:cxnSp>
        <p:nvCxnSpPr>
          <p:cNvPr id="1368" name="Shape 1368"/>
          <p:cNvCxnSpPr/>
          <p:nvPr/>
        </p:nvCxnSpPr>
        <p:spPr>
          <a:xfrm>
            <a:off x="2702312" y="4404687"/>
            <a:ext cx="591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9" name="Shape 1369"/>
          <p:cNvSpPr txBox="1"/>
          <p:nvPr/>
        </p:nvSpPr>
        <p:spPr>
          <a:xfrm>
            <a:off x="3009225" y="3580112"/>
            <a:ext cx="9384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2702312" y="4404687"/>
            <a:ext cx="1552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keywordsWithId </a:t>
            </a:r>
          </a:p>
        </p:txBody>
      </p:sp>
      <p:sp>
        <p:nvSpPr>
          <p:cNvPr id="1371" name="Shape 1371"/>
          <p:cNvSpPr/>
          <p:nvPr/>
        </p:nvSpPr>
        <p:spPr>
          <a:xfrm>
            <a:off x="3900575" y="3978525"/>
            <a:ext cx="4410900" cy="4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keywordsRepository.store id, keywordsWithId</a:t>
            </a:r>
          </a:p>
        </p:txBody>
      </p:sp>
      <p:cxnSp>
        <p:nvCxnSpPr>
          <p:cNvPr id="1372" name="Shape 1372"/>
          <p:cNvCxnSpPr/>
          <p:nvPr/>
        </p:nvCxnSpPr>
        <p:spPr>
          <a:xfrm>
            <a:off x="2702312" y="3978512"/>
            <a:ext cx="591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Shape 1377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Shape 137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Shape 1383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Shape 138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385" name="Shape 1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212" y="1017723"/>
            <a:ext cx="7731569" cy="38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Shape 139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392" name="Shape 1392"/>
          <p:cNvPicPr preferRelativeResize="0"/>
          <p:nvPr/>
        </p:nvPicPr>
        <p:blipFill rotWithShape="1">
          <a:blip r:embed="rId4">
            <a:alphaModFix/>
          </a:blip>
          <a:srcRect b="0" l="0" r="0" t="16652"/>
          <a:stretch/>
        </p:blipFill>
        <p:spPr>
          <a:xfrm>
            <a:off x="244837" y="1629225"/>
            <a:ext cx="8654322" cy="27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Shape 1397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Shape 139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399" name="Shape 1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950" y="1017723"/>
            <a:ext cx="7352089" cy="41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Shape 1404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Shape 140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06" name="Shape 1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3">
            <a:alphaModFix amt="50000"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Shape 1411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Shape 141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13" name="Shape 1413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Shape 1414"/>
          <p:cNvPicPr preferRelativeResize="0"/>
          <p:nvPr/>
        </p:nvPicPr>
        <p:blipFill rotWithShape="1">
          <a:blip r:embed="rId4">
            <a:alphaModFix/>
          </a:blip>
          <a:srcRect b="63104" l="19606" r="50870" t="13978"/>
          <a:stretch/>
        </p:blipFill>
        <p:spPr>
          <a:xfrm>
            <a:off x="2356550" y="1594550"/>
            <a:ext cx="2151950" cy="9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Shape 1415"/>
          <p:cNvSpPr txBox="1"/>
          <p:nvPr/>
        </p:nvSpPr>
        <p:spPr>
          <a:xfrm>
            <a:off x="4345000" y="3259700"/>
            <a:ext cx="4409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Java 8 Streams API is better</a:t>
            </a:r>
          </a:p>
        </p:txBody>
      </p:sp>
      <p:cxnSp>
        <p:nvCxnSpPr>
          <p:cNvPr id="1416" name="Shape 1416"/>
          <p:cNvCxnSpPr>
            <a:stCxn id="1415" idx="0"/>
            <a:endCxn id="1414" idx="3"/>
          </p:cNvCxnSpPr>
          <p:nvPr/>
        </p:nvCxnSpPr>
        <p:spPr>
          <a:xfrm flipH="1" rot="5400000">
            <a:off x="4933000" y="1642850"/>
            <a:ext cx="1192500" cy="20412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Shape 1421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Shape 142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23" name="Shape 1423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Shape 1424"/>
          <p:cNvPicPr preferRelativeResize="0"/>
          <p:nvPr/>
        </p:nvPicPr>
        <p:blipFill rotWithShape="1">
          <a:blip r:embed="rId4">
            <a:alphaModFix/>
          </a:blip>
          <a:srcRect b="34883" l="19992" r="50484" t="36898"/>
          <a:stretch/>
        </p:blipFill>
        <p:spPr>
          <a:xfrm>
            <a:off x="2384750" y="2539999"/>
            <a:ext cx="2151950" cy="11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Shape 1425"/>
          <p:cNvSpPr txBox="1"/>
          <p:nvPr/>
        </p:nvSpPr>
        <p:spPr>
          <a:xfrm>
            <a:off x="4536650" y="1823400"/>
            <a:ext cx="40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for all long-running tasks</a:t>
            </a:r>
          </a:p>
        </p:txBody>
      </p:sp>
      <p:cxnSp>
        <p:nvCxnSpPr>
          <p:cNvPr id="1426" name="Shape 1426"/>
          <p:cNvCxnSpPr>
            <a:stCxn id="1425" idx="2"/>
            <a:endCxn id="1424" idx="3"/>
          </p:cNvCxnSpPr>
          <p:nvPr/>
        </p:nvCxnSpPr>
        <p:spPr>
          <a:xfrm rot="5400000">
            <a:off x="5193200" y="1739550"/>
            <a:ext cx="726000" cy="20391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Shape 1431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Shape 143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33" name="Shape 1433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Shape 1434"/>
          <p:cNvPicPr preferRelativeResize="0"/>
          <p:nvPr/>
        </p:nvPicPr>
        <p:blipFill rotWithShape="1">
          <a:blip r:embed="rId4">
            <a:alphaModFix/>
          </a:blip>
          <a:srcRect b="11795" l="19992" r="50484" t="77430"/>
          <a:stretch/>
        </p:blipFill>
        <p:spPr>
          <a:xfrm>
            <a:off x="2384750" y="4212175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Shape 1435"/>
          <p:cNvSpPr txBox="1"/>
          <p:nvPr/>
        </p:nvSpPr>
        <p:spPr>
          <a:xfrm>
            <a:off x="1143200" y="1982597"/>
            <a:ext cx="3217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protect inevitably mutable objects</a:t>
            </a:r>
          </a:p>
        </p:txBody>
      </p:sp>
      <p:cxnSp>
        <p:nvCxnSpPr>
          <p:cNvPr id="1436" name="Shape 1436"/>
          <p:cNvCxnSpPr>
            <a:stCxn id="1435" idx="2"/>
            <a:endCxn id="1434" idx="0"/>
          </p:cNvCxnSpPr>
          <p:nvPr/>
        </p:nvCxnSpPr>
        <p:spPr>
          <a:xfrm flipH="1" rot="-5400000">
            <a:off x="2378750" y="3130247"/>
            <a:ext cx="1455000" cy="7089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Shape 1441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Shape 144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43" name="Shape 1443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Shape 1444"/>
          <p:cNvPicPr preferRelativeResize="0"/>
          <p:nvPr/>
        </p:nvPicPr>
        <p:blipFill rotWithShape="1">
          <a:blip r:embed="rId4">
            <a:alphaModFix/>
          </a:blip>
          <a:srcRect b="23199" l="19219" r="51257" t="66025"/>
          <a:stretch/>
        </p:blipFill>
        <p:spPr>
          <a:xfrm>
            <a:off x="2328325" y="3741650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Shape 1445"/>
          <p:cNvSpPr txBox="1"/>
          <p:nvPr/>
        </p:nvSpPr>
        <p:spPr>
          <a:xfrm>
            <a:off x="4078325" y="1587500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define tasks and explicitly coordinate them</a:t>
            </a:r>
          </a:p>
        </p:txBody>
      </p:sp>
      <p:cxnSp>
        <p:nvCxnSpPr>
          <p:cNvPr id="1446" name="Shape 1446"/>
          <p:cNvCxnSpPr>
            <a:stCxn id="1445" idx="2"/>
            <a:endCxn id="1444" idx="3"/>
          </p:cNvCxnSpPr>
          <p:nvPr/>
        </p:nvCxnSpPr>
        <p:spPr>
          <a:xfrm rot="5400000">
            <a:off x="4578275" y="2492450"/>
            <a:ext cx="1373400" cy="15693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Shape 1451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Shape 145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53" name="Shape 1453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Shape 1454"/>
          <p:cNvPicPr preferRelativeResize="0"/>
          <p:nvPr/>
        </p:nvPicPr>
        <p:blipFill rotWithShape="1">
          <a:blip r:embed="rId4">
            <a:alphaModFix/>
          </a:blip>
          <a:srcRect b="74729" l="49808" r="20668" t="14496"/>
          <a:stretch/>
        </p:blipFill>
        <p:spPr>
          <a:xfrm>
            <a:off x="4557875" y="1615725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Shape 1455"/>
          <p:cNvSpPr txBox="1"/>
          <p:nvPr/>
        </p:nvSpPr>
        <p:spPr>
          <a:xfrm>
            <a:off x="1042500" y="3111500"/>
            <a:ext cx="39426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define flows of data and how it should be processed</a:t>
            </a:r>
          </a:p>
        </p:txBody>
      </p:sp>
      <p:cxnSp>
        <p:nvCxnSpPr>
          <p:cNvPr id="1456" name="Shape 1456"/>
          <p:cNvCxnSpPr>
            <a:stCxn id="1455" idx="3"/>
            <a:endCxn id="1454" idx="2"/>
          </p:cNvCxnSpPr>
          <p:nvPr/>
        </p:nvCxnSpPr>
        <p:spPr>
          <a:xfrm flipH="1" rot="10800000">
            <a:off x="4985100" y="2060150"/>
            <a:ext cx="648900" cy="16122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Shape 1461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Shape 146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63" name="Shape 1463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Shape 1464"/>
          <p:cNvPicPr preferRelativeResize="0"/>
          <p:nvPr/>
        </p:nvPicPr>
        <p:blipFill rotWithShape="1">
          <a:blip r:embed="rId4">
            <a:alphaModFix/>
          </a:blip>
          <a:srcRect b="10249" l="49808" r="20668" t="26129"/>
          <a:stretch/>
        </p:blipFill>
        <p:spPr>
          <a:xfrm>
            <a:off x="4557875" y="2095499"/>
            <a:ext cx="2151950" cy="26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Shape 1465"/>
          <p:cNvSpPr txBox="1"/>
          <p:nvPr/>
        </p:nvSpPr>
        <p:spPr>
          <a:xfrm>
            <a:off x="499225" y="1509875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learn more if you are interested</a:t>
            </a:r>
          </a:p>
        </p:txBody>
      </p:sp>
      <p:cxnSp>
        <p:nvCxnSpPr>
          <p:cNvPr id="1466" name="Shape 1466"/>
          <p:cNvCxnSpPr>
            <a:stCxn id="1465" idx="2"/>
            <a:endCxn id="1464" idx="1"/>
          </p:cNvCxnSpPr>
          <p:nvPr/>
        </p:nvCxnSpPr>
        <p:spPr>
          <a:xfrm flipH="1" rot="-5400000">
            <a:off x="3066625" y="1916675"/>
            <a:ext cx="895200" cy="20874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Shape 147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Shape 14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LEARN MORE IF YOU ARE INTERESTED</a:t>
            </a:r>
          </a:p>
        </p:txBody>
      </p:sp>
      <p:sp>
        <p:nvSpPr>
          <p:cNvPr id="1473" name="Shape 1473"/>
          <p:cNvSpPr txBox="1"/>
          <p:nvPr>
            <p:ph idx="1" type="body"/>
          </p:nvPr>
        </p:nvSpPr>
        <p:spPr>
          <a:xfrm>
            <a:off x="311700" y="1152475"/>
            <a:ext cx="8520600" cy="35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The GPars User Guide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Groovy and Concurrency with GPars by Paul King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'Concurrent Groovy with GPars' chapter from 'Groovy in Action' book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Samples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Slack channel</a:t>
            </a:r>
          </a:p>
        </p:txBody>
      </p:sp>
      <p:sp>
        <p:nvSpPr>
          <p:cNvPr id="1474" name="Shape 1474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Shape 1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Shape 1480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481" name="Shape 1481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482" name="Shape 1482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432762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220400" y="1294337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orked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16" name="Shape 216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217" name="Shape 2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Shape 218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Shape 2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Shape 22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Shape 22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Shape 223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Shape 224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225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31" name="Shape 231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232" name="Shape 232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233" name="Shape 2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Shape 2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Shape 2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Shape 2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Shape 237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Shape 23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Shape 239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Shape 240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Shape 241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2" name="Shape 242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Shape 2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215950" y="881950"/>
            <a:ext cx="2928000" cy="90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GB" sz="3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goo.gl/Xu6tSH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950" y="1658775"/>
            <a:ext cx="2928000" cy="2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15" name="Shape 315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17" name="Shape 317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8" name="Shape 318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23" name="Shape 323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328" name="Shape 328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29" name="Shape 329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trike="sngStrike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36" name="Shape 336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38" name="Shape 338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39" name="Shape 339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44" name="Shape 344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350" name="Shape 350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51" name="Shape 351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58" name="Shape 358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60" name="Shape 360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61" name="Shape 361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66" name="Shape 366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372" name="Shape 372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374" name="Shape 374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375" name="Shape 375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76" name="Shape 376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83" name="Shape 383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85" name="Shape 385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86" name="Shape 386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91" name="Shape 391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96" name="Shape 396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397" name="Shape 397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399" name="Shape 399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00" name="Shape 400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1" name="Shape 401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8" name="Shape 408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0" name="Shape 410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1" name="Shape 411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6" name="Shape 416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1" name="Shape 421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22" name="Shape 422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24" name="Shape 424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5" name="Shape 425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6" name="Shape 426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6" name="Shape 436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8" name="Shape 438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9" name="Shape 439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4" name="Shape 444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9" name="Shape 449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1" name="Shape 451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7" name="Shape 457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0" name="Shape 460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63" name="Shape 463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4" name="Shape 464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66" name="Shape 466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7" name="Shape 467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69" name="Shape 469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0" name="Shape 470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3" name="Shape 473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4" name="Shape 474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00" name="Shape 50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3" name="Shape 503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5" name="Shape 505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1" name="Shape 511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16" name="Shape 51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7" name="Shape 51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19" name="Shape 519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3" name="Shape 553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5" name="Shape 555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1" name="Shape 561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6" name="Shape 56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7" name="Shape 56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569" name="Shape 569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1" name="Shape 571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2" name="Shape 572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3" name="Shape 573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0" name="Shape 58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1" name="Shape 58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2" name="Shape 58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3" name="Shape 583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84" name="Shape 584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5" name="Shape 585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587" name="Shape 587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9" name="Shape 589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0" name="Shape 590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7" name="Shape 59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8" name="Shape 598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99" name="Shape 599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0" name="Shape 600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02" name="Shape 602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3" name="Shape 603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7" name="Shape 617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9" name="Shape 619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20" name="Shape 620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25" name="Shape 625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30" name="Shape 630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31" name="Shape 631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633" name="Shape 633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34" name="Shape 634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Shape 6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1523983" y="1251952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1523983" y="2086586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1523983" y="3134586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1516961" y="846861"/>
            <a:ext cx="7323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trike="sngStrike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lang="en-GB" strike="sngStrike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// not needed inside withPool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755137" y="2488438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535225" y="1210987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4359337" y="821612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idx="1" type="body"/>
          </p:nvPr>
        </p:nvSpPr>
        <p:spPr>
          <a:xfrm>
            <a:off x="5206361" y="2090812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Closure extractKeywordsAsync = keywords.&amp;extractKeywords.async()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println 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Future keywords =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println 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println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2017500" y="3471350"/>
            <a:ext cx="5750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List&lt;Keywords&gt; extractKeywords(List&lt;Tweet&gt; tweets)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905000" y="3965225"/>
            <a:ext cx="53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Future extractKeywordsAsync(List&lt;Tweet&gt; tweets)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twitter.&amp;fetchLatestTweets.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extractKeywordsAsync(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2017500" y="3471350"/>
            <a:ext cx="5750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List&lt;Keywords&gt; extractKeywords(List&lt;Tweet&gt; tweets)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1905000" y="3965225"/>
            <a:ext cx="5334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Promise extractKeywordsAsync(Promise tweets)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extractKeywordsAsync(List&lt;Tweet&gt; tweets)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watsonsExtractKeywords()}, {googleExtractKeywords()}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762" y="198586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4362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13641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38160" y="-12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97537" y="61900"/>
            <a:ext cx="4067175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{watsonsExtractKeywords()}, {googleExtractKeywords()}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{watsonsExtractKeywords()}, {googleExtractKeywords()}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{watsonsExtractKeywords()}, {googleExtractKeywords()}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 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forkOffChild 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merge(*childrenResults)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forkOffChild 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forkOffChild 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merge(*childrenResults)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merge(*childrenResults)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 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forkOffChild 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641400" y="629050"/>
            <a:ext cx="8502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641400" y="2305455"/>
            <a:ext cx="85026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Closure&lt;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lambdaToClosure(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Callable&lt;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callable)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Closure&lt;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 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callable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call();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}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RuntimeException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(e);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</a:t>
            </a: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doesn’t match well with the natural human sense for parallelism.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797" name="Shape 797"/>
          <p:cNvCxnSpPr>
            <a:stCxn id="796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8" name="Shape 798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799" name="Shape 799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00" name="Shape 800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801" name="Shape 801"/>
          <p:cNvCxnSpPr>
            <a:stCxn id="800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2" name="Shape 802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03" name="Shape 803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04" name="Shape 804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05" name="Shape 805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808" name="Shape 808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814" name="Shape 8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21" name="Shape 821"/>
          <p:cNvCxnSpPr/>
          <p:nvPr/>
        </p:nvCxnSpPr>
        <p:spPr>
          <a:xfrm rot="10800000">
            <a:off x="4501325" y="1460500"/>
            <a:ext cx="119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2" name="Shape 822"/>
          <p:cNvSpPr txBox="1"/>
          <p:nvPr/>
        </p:nvSpPr>
        <p:spPr>
          <a:xfrm>
            <a:off x="5651400" y="1259350"/>
            <a:ext cx="3492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latin typeface="Consolas"/>
                <a:ea typeface="Consolas"/>
                <a:cs typeface="Consolas"/>
                <a:sym typeface="Consolas"/>
              </a:rPr>
              <a:t>send a message to set protected object’s value to empty list</a:t>
            </a:r>
          </a:p>
        </p:txBody>
      </p:sp>
      <p:cxnSp>
        <p:nvCxnSpPr>
          <p:cNvPr id="823" name="Shape 823"/>
          <p:cNvCxnSpPr/>
          <p:nvPr/>
        </p:nvCxnSpPr>
        <p:spPr>
          <a:xfrm rot="10800000">
            <a:off x="5693825" y="2419850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4" name="Shape 824"/>
          <p:cNvSpPr txBox="1"/>
          <p:nvPr/>
        </p:nvSpPr>
        <p:spPr>
          <a:xfrm>
            <a:off x="5753700" y="2407850"/>
            <a:ext cx="3288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a message to invoke method add on protected object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830" name="Shape 830"/>
          <p:cNvCxnSpPr>
            <a:stCxn id="829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1" name="Shape 831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32" name="Shape 832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33" name="Shape 833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34" name="Shape 834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835" name="Shape 835"/>
          <p:cNvCxnSpPr>
            <a:stCxn id="834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6" name="Shape 836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37" name="Shape 837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38" name="Shape 838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39" name="Shape 839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1" name="Shape 841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842" name="Shape 842"/>
          <p:cNvCxnSpPr>
            <a:stCxn id="831" idx="3"/>
            <a:endCxn id="839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3" name="Shape 843"/>
          <p:cNvCxnSpPr>
            <a:endCxn id="831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4" name="Shape 844"/>
          <p:cNvCxnSpPr>
            <a:endCxn id="832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5" name="Shape 845"/>
          <p:cNvCxnSpPr>
            <a:endCxn id="833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6" name="Shape 846"/>
          <p:cNvCxnSpPr>
            <a:endCxn id="836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7" name="Shape 847"/>
          <p:cNvCxnSpPr>
            <a:endCxn id="837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8" name="Shape 848"/>
          <p:cNvCxnSpPr>
            <a:endCxn id="838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860" name="Shape 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Shape 871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872" name="Shape 872"/>
          <p:cNvCxnSpPr>
            <a:stCxn id="871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3" name="Shape 873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874" name="Shape 874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75" name="Shape 875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76" name="Shape 876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877" name="Shape 877"/>
          <p:cNvCxnSpPr>
            <a:stCxn id="876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8" name="Shape 878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79" name="Shape 879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80" name="Shape 880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81" name="Shape 881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83" name="Shape 883"/>
          <p:cNvCxnSpPr>
            <a:stCxn id="873" idx="3"/>
            <a:endCxn id="881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4" name="Shape 884"/>
          <p:cNvCxnSpPr>
            <a:endCxn id="873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5" name="Shape 885"/>
          <p:cNvCxnSpPr>
            <a:endCxn id="874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6" name="Shape 886"/>
          <p:cNvCxnSpPr>
            <a:endCxn id="875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7" name="Shape 887"/>
          <p:cNvCxnSpPr>
            <a:endCxn id="878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8" name="Shape 888"/>
          <p:cNvCxnSpPr>
            <a:endCxn id="879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9" name="Shape 889"/>
          <p:cNvCxnSpPr>
            <a:endCxn id="880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0" name="Shape 890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Shape 895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897" name="Shape 897"/>
          <p:cNvCxnSpPr>
            <a:stCxn id="896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8" name="Shape 898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899" name="Shape 899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00" name="Shape 900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01" name="Shape 901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02" name="Shape 902"/>
          <p:cNvCxnSpPr>
            <a:stCxn id="901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3" name="Shape 903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04" name="Shape 904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05" name="Shape 905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06" name="Shape 906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07" name="Shape 907"/>
          <p:cNvCxnSpPr>
            <a:stCxn id="898" idx="3"/>
            <a:endCxn id="906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8" name="Shape 908"/>
          <p:cNvCxnSpPr>
            <a:endCxn id="898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9" name="Shape 909"/>
          <p:cNvCxnSpPr>
            <a:endCxn id="899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0" name="Shape 910"/>
          <p:cNvCxnSpPr>
            <a:endCxn id="900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1" name="Shape 911"/>
          <p:cNvCxnSpPr>
            <a:endCxn id="903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2" name="Shape 912"/>
          <p:cNvCxnSpPr>
            <a:endCxn id="904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3" name="Shape 913"/>
          <p:cNvCxnSpPr>
            <a:endCxn id="905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4" name="Shape 914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Shape 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Shape 920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private 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shapes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 shape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addShape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private 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addShape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shapes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 shape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addShape shape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private void addShape(def shape)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shapes.add shape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37" name="Shape 937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38" name="Shape 938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939" name="Shape 939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0" name="Shape 940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 -&gt;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addShape shape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private void addShape(def shape)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shapes.add shape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46" name="Shape 946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7" name="Shape 947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group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DefaultPGroup(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DefaultPool(5)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group.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973" name="Shape 973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4" name="Shape 974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975" name="Shape 975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6" name="Shape 976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78" name="Shape 978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9" name="Shape 979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